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 b="def" i="def"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 b="def" i="def"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 b="def" i="def"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57300" y="5397500"/>
            <a:ext cx="21869400" cy="5461000"/>
          </a:xfrm>
          <a:prstGeom prst="rect">
            <a:avLst/>
          </a:prstGeom>
        </p:spPr>
        <p:txBody>
          <a:bodyPr/>
          <a:lstStyle>
            <a:lvl1pPr>
              <a:defRPr spc="298" sz="149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57300" y="2895600"/>
            <a:ext cx="21869400" cy="25019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SzTx/>
              <a:buNone/>
              <a:defRPr cap="all" spc="308" sz="77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308" sz="77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308" sz="77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308" sz="77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308" sz="77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idx="1"/>
          </p:nvPr>
        </p:nvSpPr>
        <p:spPr>
          <a:xfrm>
            <a:off x="1257300" y="1854200"/>
            <a:ext cx="21869400" cy="10502900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/>
          <p:nvPr>
            <p:ph type="pic" sz="half" idx="21"/>
          </p:nvPr>
        </p:nvSpPr>
        <p:spPr>
          <a:xfrm>
            <a:off x="12344400" y="7213475"/>
            <a:ext cx="10807966" cy="70280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5" name="Image"/>
          <p:cNvSpPr/>
          <p:nvPr>
            <p:ph type="pic" sz="half" idx="22"/>
          </p:nvPr>
        </p:nvSpPr>
        <p:spPr>
          <a:xfrm>
            <a:off x="12358081" y="833053"/>
            <a:ext cx="10758605" cy="6286501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Image"/>
          <p:cNvSpPr/>
          <p:nvPr>
            <p:ph type="pic" sz="half" idx="23"/>
          </p:nvPr>
        </p:nvSpPr>
        <p:spPr>
          <a:xfrm>
            <a:off x="1244661" y="1524000"/>
            <a:ext cx="10782301" cy="109521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Image"/>
          <p:cNvSpPr/>
          <p:nvPr>
            <p:ph type="pic" sz="half" idx="21"/>
          </p:nvPr>
        </p:nvSpPr>
        <p:spPr>
          <a:xfrm>
            <a:off x="12314767" y="1429600"/>
            <a:ext cx="10833102" cy="11003701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5" name="Image"/>
          <p:cNvSpPr/>
          <p:nvPr>
            <p:ph type="pic" sz="half" idx="22"/>
          </p:nvPr>
        </p:nvSpPr>
        <p:spPr>
          <a:xfrm>
            <a:off x="1078993" y="1497954"/>
            <a:ext cx="10998201" cy="11015266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”"/>
          <p:cNvSpPr txBox="1"/>
          <p:nvPr>
            <p:ph type="body" sz="quarter" idx="21"/>
          </p:nvPr>
        </p:nvSpPr>
        <p:spPr>
          <a:xfrm>
            <a:off x="11470640" y="9931400"/>
            <a:ext cx="1444779" cy="27051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pc="360" sz="18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24" name="“"/>
          <p:cNvSpPr txBox="1"/>
          <p:nvPr>
            <p:ph type="body" sz="quarter" idx="22"/>
          </p:nvPr>
        </p:nvSpPr>
        <p:spPr>
          <a:xfrm>
            <a:off x="11470640" y="2514600"/>
            <a:ext cx="1444779" cy="27051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pc="360" sz="18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5" name="— Johnny Appleseed"/>
          <p:cNvSpPr txBox="1"/>
          <p:nvPr>
            <p:ph type="body" sz="quarter" idx="23"/>
          </p:nvPr>
        </p:nvSpPr>
        <p:spPr>
          <a:xfrm>
            <a:off x="1257300" y="9118600"/>
            <a:ext cx="21869400" cy="7620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76" sz="3800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/>
            <a:r>
              <a:t>— Johnny Appleseed</a:t>
            </a:r>
          </a:p>
        </p:txBody>
      </p:sp>
      <p:sp>
        <p:nvSpPr>
          <p:cNvPr id="126" name="Type a quote here."/>
          <p:cNvSpPr txBox="1"/>
          <p:nvPr>
            <p:ph type="body" sz="quarter" idx="24"/>
          </p:nvPr>
        </p:nvSpPr>
        <p:spPr>
          <a:xfrm>
            <a:off x="1257300" y="7518400"/>
            <a:ext cx="21869400" cy="14478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500"/>
              </a:spcBef>
              <a:buClrTx/>
              <a:buSzTx/>
              <a:buNone/>
              <a:defRPr cap="all" spc="656" sz="82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0" y="0"/>
            <a:ext cx="24384000" cy="1585596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800100" y="3962400"/>
            <a:ext cx="22772998" cy="14808393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57300" y="1663700"/>
            <a:ext cx="21869400" cy="18669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209" sz="105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57300" y="711200"/>
            <a:ext cx="21869400" cy="9525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21"/>
          </p:nvPr>
        </p:nvSpPr>
        <p:spPr>
          <a:xfrm>
            <a:off x="1257300" y="3263900"/>
            <a:ext cx="21869402" cy="14220819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pc="298" sz="149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pc="298" sz="149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Image"/>
          <p:cNvSpPr/>
          <p:nvPr>
            <p:ph type="pic" idx="21"/>
          </p:nvPr>
        </p:nvSpPr>
        <p:spPr>
          <a:xfrm>
            <a:off x="9287692" y="1473939"/>
            <a:ext cx="14798045" cy="10998201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1257300" y="5892800"/>
            <a:ext cx="8483600" cy="50292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209" sz="105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1257300" y="4000500"/>
            <a:ext cx="8483600" cy="1905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+mn-lt"/>
                <a:ea typeface="+mn-ea"/>
                <a:cs typeface="+mn-cs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+mn-lt"/>
                <a:ea typeface="+mn-ea"/>
                <a:cs typeface="+mn-cs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+mn-lt"/>
                <a:ea typeface="+mn-ea"/>
                <a:cs typeface="+mn-cs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+mn-lt"/>
                <a:ea typeface="+mn-ea"/>
                <a:cs typeface="+mn-cs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donec quis nunc"/>
          <p:cNvSpPr txBox="1"/>
          <p:nvPr>
            <p:ph type="body" sz="quarter" idx="2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donec quis nunc"/>
          <p:cNvSpPr txBox="1"/>
          <p:nvPr>
            <p:ph type="body" sz="quarter" idx="2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/>
          <p:nvPr>
            <p:ph type="pic" sz="half" idx="21"/>
          </p:nvPr>
        </p:nvSpPr>
        <p:spPr>
          <a:xfrm>
            <a:off x="10477500" y="3124200"/>
            <a:ext cx="12623801" cy="938226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6" name="Lorem ipsum"/>
          <p:cNvSpPr txBox="1"/>
          <p:nvPr>
            <p:ph type="body" sz="quarter" idx="22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Lorem ipsum</a:t>
            </a:r>
          </a:p>
        </p:txBody>
      </p:sp>
      <p:sp>
        <p:nvSpPr>
          <p:cNvPr id="8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sz="half" idx="1"/>
          </p:nvPr>
        </p:nvSpPr>
        <p:spPr>
          <a:xfrm>
            <a:off x="1257300" y="3632200"/>
            <a:ext cx="8382000" cy="8470900"/>
          </a:xfrm>
          <a:prstGeom prst="rect">
            <a:avLst/>
          </a:prstGeom>
        </p:spPr>
        <p:txBody>
          <a:bodyPr/>
          <a:lstStyle>
            <a:lvl1pPr>
              <a:spcBef>
                <a:spcPts val="4000"/>
              </a:spcBef>
              <a:defRPr spc="70" sz="3500"/>
            </a:lvl1pPr>
            <a:lvl2pPr>
              <a:spcBef>
                <a:spcPts val="4000"/>
              </a:spcBef>
              <a:defRPr spc="70" sz="3500"/>
            </a:lvl2pPr>
            <a:lvl3pPr>
              <a:spcBef>
                <a:spcPts val="4000"/>
              </a:spcBef>
              <a:defRPr spc="70" sz="3500"/>
            </a:lvl3pPr>
            <a:lvl4pPr>
              <a:spcBef>
                <a:spcPts val="4000"/>
              </a:spcBef>
              <a:defRPr spc="70" sz="3500"/>
            </a:lvl4pPr>
            <a:lvl5pPr>
              <a:spcBef>
                <a:spcPts val="4000"/>
              </a:spcBef>
              <a:defRPr spc="70" sz="3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257300" y="3352800"/>
            <a:ext cx="21869400" cy="906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cap="all" spc="48" sz="2400">
                <a:solidFill>
                  <a:srgbClr val="9A958E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3429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6858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10287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13716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7145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20574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24003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27432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9pPr>
    </p:titleStyle>
    <p:bodyStyle>
      <a:lvl1pPr marL="50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101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52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203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2540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304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355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406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457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github.com/agangdi/wx-miniprogram-mini-course" TargetMode="External"/><Relationship Id="rId3" Type="http://schemas.openxmlformats.org/officeDocument/2006/relationships/hyperlink" Target="https://github.com/agangdi/wx-miniprogram-mini-course/issues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docs.phpcomposer.com/00-intro.html" TargetMode="External"/><Relationship Id="rId3" Type="http://schemas.openxmlformats.org/officeDocument/2006/relationships/hyperlink" Target="https://laravel.com/docs/7.x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hyperlink" Target="http://nginx.org/en/docs/windows.html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www.php.net/downloads.php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活动签到小程序"/>
          <p:cNvSpPr txBox="1"/>
          <p:nvPr>
            <p:ph type="body" idx="22"/>
          </p:nvPr>
        </p:nvSpPr>
        <p:spPr>
          <a:xfrm>
            <a:off x="4737341" y="1605673"/>
            <a:ext cx="7187185" cy="2705101"/>
          </a:xfrm>
          <a:prstGeom prst="rect">
            <a:avLst/>
          </a:prstGeom>
        </p:spPr>
        <p:txBody>
          <a:bodyPr/>
          <a:lstStyle>
            <a:lvl1pPr>
              <a:defRPr spc="156" sz="7800"/>
            </a:lvl1pPr>
          </a:lstStyle>
          <a:p>
            <a:pPr/>
            <a:r>
              <a:t>活动签到小程序</a:t>
            </a:r>
          </a:p>
        </p:txBody>
      </p:sp>
      <p:sp>
        <p:nvSpPr>
          <p:cNvPr id="159" name="— 肖林刚"/>
          <p:cNvSpPr txBox="1"/>
          <p:nvPr>
            <p:ph type="body" idx="23"/>
          </p:nvPr>
        </p:nvSpPr>
        <p:spPr>
          <a:xfrm>
            <a:off x="6191775" y="7565350"/>
            <a:ext cx="17331509" cy="787247"/>
          </a:xfrm>
          <a:prstGeom prst="rect">
            <a:avLst/>
          </a:prstGeom>
        </p:spPr>
        <p:txBody>
          <a:bodyPr/>
          <a:lstStyle/>
          <a:p>
            <a:pPr/>
            <a:r>
              <a:t>— 肖林刚</a:t>
            </a:r>
          </a:p>
        </p:txBody>
      </p:sp>
      <p:sp>
        <p:nvSpPr>
          <p:cNvPr id="160" name="全栈开发课程"/>
          <p:cNvSpPr txBox="1"/>
          <p:nvPr>
            <p:ph type="body" idx="24"/>
          </p:nvPr>
        </p:nvSpPr>
        <p:spPr>
          <a:xfrm>
            <a:off x="760648" y="4632721"/>
            <a:ext cx="21869401" cy="1562101"/>
          </a:xfrm>
          <a:prstGeom prst="rect">
            <a:avLst/>
          </a:prstGeom>
        </p:spPr>
        <p:txBody>
          <a:bodyPr/>
          <a:lstStyle/>
          <a:p>
            <a:pPr/>
            <a:r>
              <a:t>全栈开发课程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Hello World from larval"/>
          <p:cNvSpPr txBox="1"/>
          <p:nvPr/>
        </p:nvSpPr>
        <p:spPr>
          <a:xfrm>
            <a:off x="8948470" y="5076528"/>
            <a:ext cx="648706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4800"/>
            </a:lvl1pPr>
          </a:lstStyle>
          <a:p>
            <a:pPr/>
            <a:r>
              <a:t>Hello World from larval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Uni-app…"/>
          <p:cNvSpPr/>
          <p:nvPr/>
        </p:nvSpPr>
        <p:spPr>
          <a:xfrm>
            <a:off x="3466382" y="647683"/>
            <a:ext cx="2988131" cy="1154435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cap="all" spc="48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  <a:r>
              <a:t>Uni-app</a:t>
            </a:r>
          </a:p>
          <a:p>
            <a:pPr>
              <a:defRPr cap="all" spc="48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  <a:r>
              <a:t>微信小程序</a:t>
            </a:r>
          </a:p>
        </p:txBody>
      </p:sp>
      <p:sp>
        <p:nvSpPr>
          <p:cNvPr id="197" name="Line"/>
          <p:cNvSpPr/>
          <p:nvPr/>
        </p:nvSpPr>
        <p:spPr>
          <a:xfrm>
            <a:off x="6298319" y="6519203"/>
            <a:ext cx="3424386" cy="1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cap="all" spc="48" sz="24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198" name="http"/>
          <p:cNvSpPr txBox="1"/>
          <p:nvPr/>
        </p:nvSpPr>
        <p:spPr>
          <a:xfrm>
            <a:off x="7529531" y="5637264"/>
            <a:ext cx="96196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http</a:t>
            </a:r>
          </a:p>
        </p:txBody>
      </p:sp>
      <p:sp>
        <p:nvSpPr>
          <p:cNvPr id="199" name="Nginx"/>
          <p:cNvSpPr/>
          <p:nvPr/>
        </p:nvSpPr>
        <p:spPr>
          <a:xfrm>
            <a:off x="9874792" y="3549843"/>
            <a:ext cx="1889251" cy="6392019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cap="all" spc="48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Nginx</a:t>
            </a:r>
          </a:p>
        </p:txBody>
      </p:sp>
      <p:sp>
        <p:nvSpPr>
          <p:cNvPr id="200" name="Php-fpm"/>
          <p:cNvSpPr/>
          <p:nvPr/>
        </p:nvSpPr>
        <p:spPr>
          <a:xfrm>
            <a:off x="14813528" y="3334834"/>
            <a:ext cx="1653254" cy="6368739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cap="all" spc="48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Php-fpm</a:t>
            </a:r>
          </a:p>
        </p:txBody>
      </p:sp>
      <p:sp>
        <p:nvSpPr>
          <p:cNvPr id="201" name="Line"/>
          <p:cNvSpPr/>
          <p:nvPr/>
        </p:nvSpPr>
        <p:spPr>
          <a:xfrm>
            <a:off x="11771940" y="6467716"/>
            <a:ext cx="2988131" cy="1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cap="all" spc="48" sz="24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202" name="Fastcgi"/>
          <p:cNvSpPr txBox="1"/>
          <p:nvPr/>
        </p:nvSpPr>
        <p:spPr>
          <a:xfrm>
            <a:off x="12375366" y="5637264"/>
            <a:ext cx="155448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Fastcgi</a:t>
            </a:r>
          </a:p>
        </p:txBody>
      </p:sp>
      <p:sp>
        <p:nvSpPr>
          <p:cNvPr id="203" name="127.0.0.1:9000"/>
          <p:cNvSpPr txBox="1"/>
          <p:nvPr/>
        </p:nvSpPr>
        <p:spPr>
          <a:xfrm>
            <a:off x="11997109" y="6586969"/>
            <a:ext cx="308000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127.0.0.1:9000</a:t>
            </a:r>
          </a:p>
        </p:txBody>
      </p:sp>
      <p:sp>
        <p:nvSpPr>
          <p:cNvPr id="204" name="Invoke"/>
          <p:cNvSpPr txBox="1"/>
          <p:nvPr/>
        </p:nvSpPr>
        <p:spPr>
          <a:xfrm>
            <a:off x="16520239" y="5637264"/>
            <a:ext cx="1449134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Invoke</a:t>
            </a:r>
          </a:p>
        </p:txBody>
      </p:sp>
      <p:sp>
        <p:nvSpPr>
          <p:cNvPr id="205" name="Line"/>
          <p:cNvSpPr/>
          <p:nvPr/>
        </p:nvSpPr>
        <p:spPr>
          <a:xfrm>
            <a:off x="16520239" y="6415252"/>
            <a:ext cx="1653254" cy="1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cap="all" spc="48" sz="24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206" name="Php"/>
          <p:cNvSpPr/>
          <p:nvPr/>
        </p:nvSpPr>
        <p:spPr>
          <a:xfrm>
            <a:off x="18253788" y="4380582"/>
            <a:ext cx="1270001" cy="4730542"/>
          </a:xfrm>
          <a:prstGeom prst="roundRect">
            <a:avLst>
              <a:gd name="adj" fmla="val 15000"/>
            </a:avLst>
          </a:pr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cap="all" spc="48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Php</a:t>
            </a:r>
          </a:p>
        </p:txBody>
      </p:sp>
      <p:sp>
        <p:nvSpPr>
          <p:cNvPr id="207" name="Line"/>
          <p:cNvSpPr/>
          <p:nvPr/>
        </p:nvSpPr>
        <p:spPr>
          <a:xfrm flipH="1" flipV="1">
            <a:off x="6307110" y="7321948"/>
            <a:ext cx="11990896" cy="1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cap="all" spc="48" sz="2400">
                <a:latin typeface="+mn-lt"/>
                <a:ea typeface="+mn-ea"/>
                <a:cs typeface="+mn-cs"/>
                <a:sym typeface="Futur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作业："/>
          <p:cNvSpPr txBox="1"/>
          <p:nvPr/>
        </p:nvSpPr>
        <p:spPr>
          <a:xfrm>
            <a:off x="4931521" y="750852"/>
            <a:ext cx="1447801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作业：</a:t>
            </a:r>
          </a:p>
        </p:txBody>
      </p:sp>
      <p:sp>
        <p:nvSpPr>
          <p:cNvPr id="210" name="按照课程内容，跑通直到 hello world from larval"/>
          <p:cNvSpPr txBox="1"/>
          <p:nvPr/>
        </p:nvSpPr>
        <p:spPr>
          <a:xfrm>
            <a:off x="5442156" y="3586573"/>
            <a:ext cx="9622600" cy="735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按照课程内容，跑通直到 hello world from larval</a:t>
            </a:r>
          </a:p>
        </p:txBody>
      </p:sp>
      <p:sp>
        <p:nvSpPr>
          <p:cNvPr id="211" name="搞清楚一个http请求中，涉及到的字段有哪些，及其所表示意思。"/>
          <p:cNvSpPr txBox="1"/>
          <p:nvPr/>
        </p:nvSpPr>
        <p:spPr>
          <a:xfrm>
            <a:off x="5357806" y="6017303"/>
            <a:ext cx="12963463" cy="73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搞清楚一个http请求中，涉及到的字段有哪些，及其所表示意思。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课程形式"/>
          <p:cNvSpPr txBox="1"/>
          <p:nvPr>
            <p:ph type="title"/>
          </p:nvPr>
        </p:nvSpPr>
        <p:spPr>
          <a:xfrm>
            <a:off x="1257300" y="838200"/>
            <a:ext cx="21869400" cy="1041400"/>
          </a:xfrm>
          <a:prstGeom prst="rect">
            <a:avLst/>
          </a:prstGeom>
        </p:spPr>
        <p:txBody>
          <a:bodyPr/>
          <a:lstStyle>
            <a:lvl1pPr defTabSz="589406">
              <a:defRPr spc="105" sz="5278"/>
            </a:lvl1pPr>
          </a:lstStyle>
          <a:p>
            <a:pPr/>
            <a:r>
              <a:t>课程形式</a:t>
            </a:r>
          </a:p>
        </p:txBody>
      </p:sp>
      <p:sp>
        <p:nvSpPr>
          <p:cNvPr id="163" name="课程采用录播形式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课程采用录播形式</a:t>
            </a:r>
          </a:p>
          <a:p>
            <a:pPr/>
            <a:r>
              <a:t>课程源码下载：</a:t>
            </a:r>
            <a:r>
              <a:rPr u="sng">
                <a:hlinkClick r:id="rId2" invalidUrl="" action="" tgtFrame="" tooltip="" history="1" highlightClick="0" endSnd="0"/>
              </a:rPr>
              <a:t>https://github.com/agangdi/wx-miniprogram-mini-course</a:t>
            </a:r>
          </a:p>
          <a:p>
            <a:pPr/>
            <a:r>
              <a:t>答疑：</a:t>
            </a:r>
            <a:r>
              <a:rPr u="sng">
                <a:hlinkClick r:id="rId3" invalidUrl="" action="" tgtFrame="" tooltip="" history="1" highlightClick="0" endSnd="0"/>
              </a:rPr>
              <a:t>https://github.com/agangdi/wx-miniprogram-mini-course/issues</a:t>
            </a:r>
          </a:p>
          <a:p>
            <a:pPr/>
            <a:r>
              <a:t>解惑：关键词、权威文档、现场（或视频）答疑</a:t>
            </a:r>
          </a:p>
          <a:p>
            <a:pPr/>
            <a:r>
              <a:t>讨论：同答疑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课程内容（即完整架构）"/>
          <p:cNvSpPr txBox="1"/>
          <p:nvPr>
            <p:ph type="title"/>
          </p:nvPr>
        </p:nvSpPr>
        <p:spPr>
          <a:xfrm>
            <a:off x="1257300" y="838200"/>
            <a:ext cx="21869400" cy="1041400"/>
          </a:xfrm>
          <a:prstGeom prst="rect">
            <a:avLst/>
          </a:prstGeom>
        </p:spPr>
        <p:txBody>
          <a:bodyPr/>
          <a:lstStyle>
            <a:lvl1pPr defTabSz="589406">
              <a:defRPr spc="105" sz="5278"/>
            </a:lvl1pPr>
          </a:lstStyle>
          <a:p>
            <a:pPr/>
            <a:r>
              <a:t>课程内容（即完整架构）</a:t>
            </a:r>
          </a:p>
        </p:txBody>
      </p:sp>
      <p:sp>
        <p:nvSpPr>
          <p:cNvPr id="166" name="服务端：linux+nginx+php+mysq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服务端：linux+nginx+php+mysql</a:t>
            </a:r>
          </a:p>
          <a:p>
            <a:pPr/>
            <a:r>
              <a:t>客户端：uni-app(vue.js+css+html+Hbuilder)</a:t>
            </a:r>
          </a:p>
          <a:p>
            <a:pPr/>
            <a:r>
              <a:t>框架：laravel</a:t>
            </a:r>
          </a:p>
          <a:p>
            <a:pPr/>
            <a:r>
              <a:t>通信协议：http</a:t>
            </a:r>
          </a:p>
          <a:p>
            <a:pPr/>
            <a:r>
              <a:t>其他工具：vscode 小程序开发工具 composer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创建uni-app项目"/>
          <p:cNvSpPr txBox="1"/>
          <p:nvPr/>
        </p:nvSpPr>
        <p:spPr>
          <a:xfrm>
            <a:off x="8596154" y="1632008"/>
            <a:ext cx="6230431" cy="1278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6500"/>
            </a:lvl1pPr>
          </a:lstStyle>
          <a:p>
            <a:pPr/>
            <a:r>
              <a:t>创建uni-app项目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89333" y="4556625"/>
            <a:ext cx="9044073" cy="762753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</p:pic>
      <p:sp>
        <p:nvSpPr>
          <p:cNvPr id="170" name="Hbuilder：文件——新建——项目"/>
          <p:cNvSpPr txBox="1"/>
          <p:nvPr/>
        </p:nvSpPr>
        <p:spPr>
          <a:xfrm>
            <a:off x="3963398" y="3137984"/>
            <a:ext cx="6748463" cy="73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Hbuilder：文件——新建——项目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“Hello World” from web server"/>
          <p:cNvSpPr txBox="1"/>
          <p:nvPr>
            <p:ph type="body" idx="23"/>
          </p:nvPr>
        </p:nvSpPr>
        <p:spPr>
          <a:xfrm>
            <a:off x="888816" y="5882352"/>
            <a:ext cx="21869401" cy="762001"/>
          </a:xfrm>
          <a:prstGeom prst="rect">
            <a:avLst/>
          </a:prstGeom>
        </p:spPr>
        <p:txBody>
          <a:bodyPr/>
          <a:lstStyle/>
          <a:p>
            <a:pPr/>
            <a:r>
              <a:t>“Hello World” from web server</a:t>
            </a:r>
          </a:p>
        </p:txBody>
      </p:sp>
      <p:sp>
        <p:nvSpPr>
          <p:cNvPr id="173" name="Hello World"/>
          <p:cNvSpPr txBox="1"/>
          <p:nvPr/>
        </p:nvSpPr>
        <p:spPr>
          <a:xfrm>
            <a:off x="9057418" y="3202043"/>
            <a:ext cx="5852618" cy="156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8400"/>
            </a:lvl1pPr>
          </a:lstStyle>
          <a:p>
            <a:pPr/>
            <a:r>
              <a:t>Hello World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omposer create-project —prefer-dist laravel/laravel"/>
          <p:cNvSpPr txBox="1"/>
          <p:nvPr>
            <p:ph type="body" idx="23"/>
          </p:nvPr>
        </p:nvSpPr>
        <p:spPr>
          <a:xfrm>
            <a:off x="552374" y="6945222"/>
            <a:ext cx="21869401" cy="850901"/>
          </a:xfrm>
          <a:prstGeom prst="rect">
            <a:avLst/>
          </a:prstGeom>
        </p:spPr>
        <p:txBody>
          <a:bodyPr/>
          <a:lstStyle>
            <a:lvl1pPr>
              <a:defRPr spc="85" sz="4300"/>
            </a:lvl1pPr>
          </a:lstStyle>
          <a:p>
            <a:pPr/>
            <a:r>
              <a:t>composer create-project —prefer-dist laravel/laravel</a:t>
            </a:r>
          </a:p>
        </p:txBody>
      </p:sp>
      <p:sp>
        <p:nvSpPr>
          <p:cNvPr id="176" name="Create laravel project"/>
          <p:cNvSpPr txBox="1"/>
          <p:nvPr/>
        </p:nvSpPr>
        <p:spPr>
          <a:xfrm>
            <a:off x="8229561" y="1935239"/>
            <a:ext cx="792487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6300"/>
            </a:lvl1pPr>
          </a:lstStyle>
          <a:p>
            <a:pPr/>
            <a:r>
              <a:t>Create laravel project</a:t>
            </a:r>
          </a:p>
        </p:txBody>
      </p:sp>
      <p:sp>
        <p:nvSpPr>
          <p:cNvPr id="177" name="Install composer: php -r &quot;readfile('https://getcomposer.org/installer');&quot; | php"/>
          <p:cNvSpPr txBox="1"/>
          <p:nvPr/>
        </p:nvSpPr>
        <p:spPr>
          <a:xfrm>
            <a:off x="936879" y="4569330"/>
            <a:ext cx="2186940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1" spc="76" sz="3800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/>
            <a:r>
              <a:t>Install composer: php -r "readfile('https://getcomposer.org/installer');" | php</a:t>
            </a:r>
          </a:p>
        </p:txBody>
      </p:sp>
      <p:sp>
        <p:nvSpPr>
          <p:cNvPr id="178" name="Tips: https://docs.phpcomposer.com/00-intro.html…"/>
          <p:cNvSpPr txBox="1"/>
          <p:nvPr/>
        </p:nvSpPr>
        <p:spPr>
          <a:xfrm>
            <a:off x="14329761" y="10090308"/>
            <a:ext cx="9150097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sz="4000">
                <a:solidFill>
                  <a:schemeClr val="accent1"/>
                </a:solidFill>
                <a:latin typeface="蘋果儷中黑"/>
                <a:ea typeface="蘋果儷中黑"/>
                <a:cs typeface="蘋果儷中黑"/>
                <a:sym typeface="蘋果儷中黑"/>
              </a:defRPr>
            </a:pPr>
            <a:r>
              <a:t>Tips: </a:t>
            </a:r>
            <a:r>
              <a:rPr u="sng">
                <a:hlinkClick r:id="rId2" invalidUrl="" action="" tgtFrame="" tooltip="" history="1" highlightClick="0" endSnd="0"/>
              </a:rPr>
              <a:t>https://docs.phpcomposer.com/00-intro.html</a:t>
            </a:r>
          </a:p>
          <a:p>
            <a:pPr algn="l" defTabSz="457200">
              <a:defRPr sz="4000">
                <a:solidFill>
                  <a:schemeClr val="accent1"/>
                </a:solidFill>
                <a:latin typeface="蘋果儷中黑"/>
                <a:ea typeface="蘋果儷中黑"/>
                <a:cs typeface="蘋果儷中黑"/>
                <a:sym typeface="蘋果儷中黑"/>
              </a:defRPr>
            </a:pPr>
            <a:r>
              <a:t>      </a:t>
            </a:r>
            <a:r>
              <a:rPr>
                <a:hlinkClick r:id="rId3" invalidUrl="" action="" tgtFrame="" tooltip="" history="1" highlightClick="0" endSnd="0"/>
              </a:rPr>
              <a:t>https://laravel.com/docs/7.x</a:t>
            </a:r>
          </a:p>
        </p:txBody>
      </p:sp>
      <p:sp>
        <p:nvSpPr>
          <p:cNvPr id="179" name="mkdir signIn &amp;&amp; cd signIn"/>
          <p:cNvSpPr txBox="1"/>
          <p:nvPr/>
        </p:nvSpPr>
        <p:spPr>
          <a:xfrm>
            <a:off x="552374" y="5712826"/>
            <a:ext cx="21869401" cy="85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1" spc="85" sz="4300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/>
            <a:r>
              <a:t>mkdir signIn &amp;&amp; cd signIn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Nginx 安装"/>
          <p:cNvSpPr txBox="1"/>
          <p:nvPr/>
        </p:nvSpPr>
        <p:spPr>
          <a:xfrm>
            <a:off x="10158464" y="1744155"/>
            <a:ext cx="2336801" cy="73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Nginx 安装</a:t>
            </a:r>
          </a:p>
        </p:txBody>
      </p:sp>
      <p:sp>
        <p:nvSpPr>
          <p:cNvPr id="182" name="MacOS:   brew install nginx"/>
          <p:cNvSpPr txBox="1"/>
          <p:nvPr/>
        </p:nvSpPr>
        <p:spPr>
          <a:xfrm>
            <a:off x="5933521" y="4083225"/>
            <a:ext cx="559587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solidFill>
                  <a:schemeClr val="accent4">
                    <a:hueOff val="-165171"/>
                    <a:satOff val="-13982"/>
                    <a:lumOff val="-10016"/>
                  </a:schemeClr>
                </a:solidFill>
              </a:defRPr>
            </a:lvl1pPr>
          </a:lstStyle>
          <a:p>
            <a:pPr/>
            <a:r>
              <a:t>MacOS:   brew install nginx</a:t>
            </a:r>
          </a:p>
        </p:txBody>
      </p:sp>
      <p:sp>
        <p:nvSpPr>
          <p:cNvPr id="183" name="CentOs:  yum install nginx"/>
          <p:cNvSpPr txBox="1"/>
          <p:nvPr/>
        </p:nvSpPr>
        <p:spPr>
          <a:xfrm>
            <a:off x="6040423" y="5083371"/>
            <a:ext cx="538207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solidFill>
                  <a:schemeClr val="accent4">
                    <a:hueOff val="-165171"/>
                    <a:satOff val="-13982"/>
                    <a:lumOff val="-10016"/>
                  </a:schemeClr>
                </a:solidFill>
              </a:defRPr>
            </a:lvl1pPr>
          </a:lstStyle>
          <a:p>
            <a:pPr/>
            <a:r>
              <a:t>CentOs:  yum install nginx</a:t>
            </a:r>
          </a:p>
        </p:txBody>
      </p:sp>
      <p:sp>
        <p:nvSpPr>
          <p:cNvPr id="184" name="Ubuntu: apt-get install nginx"/>
          <p:cNvSpPr txBox="1"/>
          <p:nvPr/>
        </p:nvSpPr>
        <p:spPr>
          <a:xfrm>
            <a:off x="5997535" y="6083516"/>
            <a:ext cx="5852352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solidFill>
                  <a:schemeClr val="accent4">
                    <a:hueOff val="-165171"/>
                    <a:satOff val="-13982"/>
                    <a:lumOff val="-10016"/>
                  </a:schemeClr>
                </a:solidFill>
              </a:defRPr>
            </a:lvl1pPr>
          </a:lstStyle>
          <a:p>
            <a:pPr/>
            <a:r>
              <a:t>Ubuntu: apt-get install nginx</a:t>
            </a:r>
          </a:p>
        </p:txBody>
      </p:sp>
      <p:sp>
        <p:nvSpPr>
          <p:cNvPr id="185" name="Windows: http://nginx.org/en/docs/windows.html"/>
          <p:cNvSpPr txBox="1"/>
          <p:nvPr/>
        </p:nvSpPr>
        <p:spPr>
          <a:xfrm>
            <a:off x="6070874" y="7239367"/>
            <a:ext cx="1019156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solidFill>
                  <a:schemeClr val="accent4">
                    <a:hueOff val="-165171"/>
                    <a:satOff val="-13982"/>
                    <a:lumOff val="-10016"/>
                  </a:schemeClr>
                </a:solidFill>
              </a:defRPr>
            </a:pPr>
            <a:r>
              <a:t>Windows: </a:t>
            </a:r>
            <a:r>
              <a:rPr u="sng">
                <a:hlinkClick r:id="rId2" invalidUrl="" action="" tgtFrame="" tooltip="" history="1" highlightClick="0" endSnd="0"/>
              </a:rPr>
              <a:t>http://nginx.org/en/docs/windows.html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erver {…"/>
          <p:cNvSpPr txBox="1"/>
          <p:nvPr/>
        </p:nvSpPr>
        <p:spPr>
          <a:xfrm>
            <a:off x="4771615" y="2053361"/>
            <a:ext cx="14840770" cy="1046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500"/>
            </a:pPr>
            <a:r>
              <a:t>server {</a:t>
            </a:r>
          </a:p>
          <a:p>
            <a:pPr algn="l">
              <a:defRPr sz="2500"/>
            </a:pPr>
            <a:r>
              <a:t>    listen 8899;</a:t>
            </a:r>
          </a:p>
          <a:p>
            <a:pPr algn="l">
              <a:defRPr sz="2500"/>
            </a:pPr>
            <a:r>
              <a:t>    server_name  127.0.0.1;</a:t>
            </a:r>
          </a:p>
          <a:p>
            <a:pPr algn="l">
              <a:defRPr sz="2500"/>
            </a:pPr>
          </a:p>
          <a:p>
            <a:pPr algn="l">
              <a:defRPr sz="2500"/>
            </a:pPr>
            <a:r>
              <a:t>    access_log  /var/log/nginx/sign.access.log main;</a:t>
            </a:r>
          </a:p>
          <a:p>
            <a:pPr algn="l">
              <a:defRPr sz="2500"/>
            </a:pPr>
            <a:r>
              <a:t>    error_log  /var/log/nginx/sign.error.log;</a:t>
            </a:r>
          </a:p>
          <a:p>
            <a:pPr algn="l">
              <a:defRPr sz="2500"/>
            </a:pPr>
            <a:r>
              <a:t>    set $this_root {dirname}/public;</a:t>
            </a:r>
          </a:p>
          <a:p>
            <a:pPr algn="l">
              <a:defRPr sz="2500"/>
            </a:pPr>
            <a:r>
              <a:t>    root $this_root;</a:t>
            </a:r>
          </a:p>
          <a:p>
            <a:pPr algn="l">
              <a:defRPr sz="2500"/>
            </a:pPr>
            <a:r>
              <a:t>    index index.php index.htm;</a:t>
            </a:r>
          </a:p>
          <a:p>
            <a:pPr algn="l">
              <a:defRPr sz="2500"/>
            </a:pPr>
            <a:r>
              <a:t>    error_page  404              /404.html;</a:t>
            </a:r>
          </a:p>
          <a:p>
            <a:pPr algn="l">
              <a:defRPr sz="2500"/>
            </a:pPr>
            <a:r>
              <a:t>    error_page   500 502 503 504  /50x.html;</a:t>
            </a:r>
          </a:p>
          <a:p>
            <a:pPr algn="l">
              <a:defRPr sz="2500"/>
            </a:pPr>
            <a:r>
              <a:t>    location = /50x.html {</a:t>
            </a:r>
          </a:p>
          <a:p>
            <a:pPr algn="l">
              <a:defRPr sz="2500"/>
            </a:pPr>
            <a:r>
              <a:t>        index error.html;</a:t>
            </a:r>
          </a:p>
          <a:p>
            <a:pPr algn="l">
              <a:defRPr sz="2500"/>
            </a:pPr>
            <a:r>
              <a:t>    }</a:t>
            </a:r>
          </a:p>
          <a:p>
            <a:pPr algn="l">
              <a:defRPr sz="2500"/>
            </a:pPr>
            <a:r>
              <a:t>    location / {</a:t>
            </a:r>
          </a:p>
          <a:p>
            <a:pPr algn="l">
              <a:defRPr sz="2500"/>
            </a:pPr>
            <a:r>
              <a:t>        try_files $uri /index.php?$args;</a:t>
            </a:r>
          </a:p>
          <a:p>
            <a:pPr algn="l">
              <a:defRPr sz="2500"/>
            </a:pPr>
            <a:r>
              <a:t>    }</a:t>
            </a:r>
          </a:p>
          <a:p>
            <a:pPr algn="l">
              <a:defRPr sz="2500"/>
            </a:pPr>
            <a:r>
              <a:t>    location ~ \.php$ {</a:t>
            </a:r>
          </a:p>
          <a:p>
            <a:pPr algn="l">
              <a:defRPr sz="2500"/>
            </a:pPr>
            <a:r>
              <a:t>        fastcgi_param  SCRIPT_FILENAME $this_root$fastcgi_script_name;</a:t>
            </a:r>
          </a:p>
          <a:p>
            <a:pPr algn="l">
              <a:defRPr sz="2500"/>
            </a:pPr>
            <a:r>
              <a:t>        fastcgi_pass   127.0.0.1:9000;</a:t>
            </a:r>
          </a:p>
          <a:p>
            <a:pPr algn="l">
              <a:defRPr sz="2500"/>
            </a:pPr>
            <a:r>
              <a:t>        fastcgi_index  index.php;</a:t>
            </a:r>
          </a:p>
          <a:p>
            <a:pPr algn="l">
              <a:defRPr sz="2500"/>
            </a:pPr>
            <a:r>
              <a:t>        include        fastcgi_params;</a:t>
            </a:r>
          </a:p>
          <a:p>
            <a:pPr algn="l">
              <a:defRPr sz="2500"/>
            </a:pPr>
            <a:r>
              <a:t>    }</a:t>
            </a:r>
          </a:p>
          <a:p>
            <a:pPr algn="l">
              <a:defRPr sz="2500"/>
            </a:pPr>
            <a:r>
              <a:t>}</a:t>
            </a:r>
          </a:p>
        </p:txBody>
      </p:sp>
      <p:sp>
        <p:nvSpPr>
          <p:cNvPr id="188" name="Nginx 配置"/>
          <p:cNvSpPr txBox="1"/>
          <p:nvPr/>
        </p:nvSpPr>
        <p:spPr>
          <a:xfrm>
            <a:off x="10366737" y="750852"/>
            <a:ext cx="2336801" cy="735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Nginx 配置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hp 的安装：https://www.php.net/downloads.php"/>
          <p:cNvSpPr txBox="1"/>
          <p:nvPr/>
        </p:nvSpPr>
        <p:spPr>
          <a:xfrm>
            <a:off x="5021847" y="2479954"/>
            <a:ext cx="13186792" cy="9165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sz="4500"/>
            </a:pPr>
            <a:r>
              <a:t>php 的安装：</a:t>
            </a:r>
            <a:r>
              <a:rPr u="sng">
                <a:hlinkClick r:id="rId2" invalidUrl="" action="" tgtFrame="" tooltip="" history="1" highlightClick="0" endSnd="0"/>
              </a:rPr>
              <a:t>https://www.php.net/downloads.php</a:t>
            </a:r>
          </a:p>
        </p:txBody>
      </p:sp>
      <p:sp>
        <p:nvSpPr>
          <p:cNvPr id="191" name="php-fpm  配置:…"/>
          <p:cNvSpPr txBox="1"/>
          <p:nvPr/>
        </p:nvSpPr>
        <p:spPr>
          <a:xfrm>
            <a:off x="4953633" y="4386456"/>
            <a:ext cx="7683819" cy="3240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500"/>
            </a:pPr>
            <a:r>
              <a:t>php-fpm  配置:</a:t>
            </a:r>
          </a:p>
          <a:p>
            <a:pPr algn="l">
              <a:defRPr sz="4500"/>
            </a:pPr>
            <a:r>
              <a:t>      /etc/php-fpm.d/</a:t>
            </a:r>
          </a:p>
          <a:p>
            <a:pPr algn="l">
              <a:defRPr sz="4500"/>
            </a:pPr>
            <a:r>
              <a:t>      /usr/local/etc/php-fpm.d/</a:t>
            </a:r>
          </a:p>
          <a:p>
            <a:pPr algn="l">
              <a:defRPr sz="4500"/>
            </a:pPr>
            <a:r>
              <a:t>      /usr/local/php-fpm/</a:t>
            </a:r>
          </a:p>
        </p:txBody>
      </p:sp>
      <p:sp>
        <p:nvSpPr>
          <p:cNvPr id="192" name="php-fpm 启动：php-fpm…"/>
          <p:cNvSpPr txBox="1"/>
          <p:nvPr/>
        </p:nvSpPr>
        <p:spPr>
          <a:xfrm>
            <a:off x="4963198" y="8232670"/>
            <a:ext cx="8926513" cy="1345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t>php-fpm 启动：php-fpm</a:t>
            </a:r>
          </a:p>
          <a:p>
            <a:pPr algn="l"/>
            <a:r>
              <a:t>                          php-fpm -c [config file path]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48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48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